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66E0EA-82F4-445A-921F-6362CE518F7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112E27-2AE5-4CCD-92C7-D4B461A31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br>
              <a:rPr lang="ru-RU" dirty="0" smtClean="0"/>
            </a:br>
            <a:r>
              <a:rPr lang="ru-RU" dirty="0" smtClean="0"/>
              <a:t> социального успеха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61048"/>
            <a:ext cx="5472608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Классный руководитель – это не работа, это образ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Заповеди воспитания.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980728"/>
            <a:ext cx="3744416" cy="5206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Главная цель воспитания – счастливый человек.</a:t>
            </a:r>
          </a:p>
          <a:p>
            <a:r>
              <a:rPr lang="ru-RU" dirty="0" smtClean="0"/>
              <a:t>Люби не себя в ребенке, а ребенка в себе.</a:t>
            </a:r>
          </a:p>
          <a:p>
            <a:r>
              <a:rPr lang="ru-RU" dirty="0" smtClean="0"/>
              <a:t> Воспитание без уважения – подавление.</a:t>
            </a:r>
          </a:p>
          <a:p>
            <a:r>
              <a:rPr lang="ru-RU" dirty="0" smtClean="0"/>
              <a:t>Мерой воспитанности является интеллигентность – антипод хамству, невежеству, </a:t>
            </a:r>
            <a:r>
              <a:rPr lang="ru-RU" dirty="0" err="1" smtClean="0"/>
              <a:t>жлобству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Говори, что знаешь, делай, что умеешь; при этом помни, что знать и уметь больше никогда не вредно.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659899" cy="274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+100500 (psp)\КЛАССНЫЙ РУКОВОДИТЕЛЬ\0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" y="642918"/>
            <a:ext cx="1908215" cy="60007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 smtClean="0"/>
              <a:t>Классный руководитель – </a:t>
            </a:r>
          </a:p>
          <a:p>
            <a:pPr algn="ctr"/>
            <a:r>
              <a:rPr lang="ru-RU" sz="2800" dirty="0" smtClean="0"/>
              <a:t> это не работа, это образ жизни.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 rot="19075905">
            <a:off x="1420758" y="1408120"/>
            <a:ext cx="711647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Успехов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Вам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в работе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Основной структурный элемент в школе класс. </a:t>
            </a:r>
          </a:p>
          <a:p>
            <a:r>
              <a:rPr lang="ru-RU" dirty="0" smtClean="0"/>
              <a:t>Классный руководитель - ближайший и непосредственный воспитатель и наставник учащихся.  Он организует и направляет воспитательный процесс в классе, объединяет воспитательные усилия учителя, родителей и общества.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516" y="476672"/>
            <a:ext cx="41738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608" y="10107742"/>
            <a:ext cx="2991672" cy="224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84984"/>
            <a:ext cx="3960440" cy="301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Условия решения задач.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96752"/>
            <a:ext cx="3657600" cy="49906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Общение  с обучающиеся  более конгруэнтно*.</a:t>
            </a:r>
          </a:p>
          <a:p>
            <a:r>
              <a:rPr lang="ru-RU" dirty="0" smtClean="0"/>
              <a:t>2. Положительное отношение к  ученику.</a:t>
            </a:r>
          </a:p>
          <a:p>
            <a:r>
              <a:rPr lang="ru-RU" dirty="0" smtClean="0"/>
              <a:t>3. </a:t>
            </a:r>
            <a:r>
              <a:rPr lang="ru-RU" dirty="0" smtClean="0"/>
              <a:t>Проявление  </a:t>
            </a:r>
            <a:r>
              <a:rPr lang="ru-RU" dirty="0" err="1" smtClean="0"/>
              <a:t>эмпатии</a:t>
            </a:r>
            <a:r>
              <a:rPr lang="ru-RU" dirty="0" smtClean="0"/>
              <a:t>*  к ученику.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dirty="0" smtClean="0"/>
              <a:t>*    </a:t>
            </a:r>
            <a:r>
              <a:rPr lang="ru-RU" sz="2300" dirty="0" smtClean="0"/>
              <a:t>Конгруэнтно это состояние целостности и полной искренности, когда все части личности работают вместе, преследуя единую цель.</a:t>
            </a:r>
          </a:p>
          <a:p>
            <a:pPr>
              <a:buNone/>
            </a:pPr>
            <a:r>
              <a:rPr lang="ru-RU" sz="2300" dirty="0" smtClean="0"/>
              <a:t>   * </a:t>
            </a:r>
            <a:r>
              <a:rPr lang="ru-RU" sz="2300" dirty="0" err="1" smtClean="0"/>
              <a:t>Эмпатия</a:t>
            </a:r>
            <a:r>
              <a:rPr lang="ru-RU" sz="2300" dirty="0" smtClean="0"/>
              <a:t>- </a:t>
            </a:r>
            <a:r>
              <a:rPr lang="ru-RU" sz="2300" dirty="0" smtClean="0"/>
              <a:t>это глубокое и безошибочное восприятие внутреннего мира другого человека, его скрытых эмоций и смысловых оттенков, эмоциональное созвучие с его переживаниями, использование всей глубины понимания этого человека не в своих, а в его интересах.</a:t>
            </a:r>
          </a:p>
          <a:p>
            <a:pPr>
              <a:buFont typeface="Arial" charset="0"/>
              <a:buChar char="•"/>
            </a:pPr>
            <a:endParaRPr lang="ru-RU" sz="2200" dirty="0" smtClean="0"/>
          </a:p>
          <a:p>
            <a:pPr>
              <a:buFont typeface="Arial" charset="0"/>
              <a:buChar char="•"/>
            </a:pP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3009528" cy="225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964796" cy="238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направления работы.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Изучение учащихся и коллектива класса.</a:t>
            </a:r>
          </a:p>
          <a:p>
            <a:r>
              <a:rPr lang="ru-RU" dirty="0" smtClean="0"/>
              <a:t>2. Постановку  воспитательных задач ("перспектив")  для класса.</a:t>
            </a:r>
          </a:p>
          <a:p>
            <a:r>
              <a:rPr lang="ru-RU" dirty="0" smtClean="0"/>
              <a:t>3. Отбора путей  реализации воспитательных задач.</a:t>
            </a:r>
          </a:p>
          <a:p>
            <a:r>
              <a:rPr lang="ru-RU" dirty="0" smtClean="0"/>
              <a:t>4. Воплощение задуманного в реальность.</a:t>
            </a:r>
          </a:p>
          <a:p>
            <a:r>
              <a:rPr lang="ru-RU" dirty="0" smtClean="0"/>
              <a:t>5. Анализ достижений в работе.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57600" cy="266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Педагогические задачи классного руководителя.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Основная задача создание первичного коллектива. Первичный коллектив это большая воспитательная сила, способная удовлетворять духовные потребности подростков и старшеклассников в общении, самоутверждении, самовыражении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3657600" cy="25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1048"/>
            <a:ext cx="3730282" cy="25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Органы самоуправления.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331640" y="1268760"/>
            <a:ext cx="6917387" cy="5185734"/>
            <a:chOff x="1625725" y="1672267"/>
            <a:chExt cx="6510737" cy="5185734"/>
          </a:xfrm>
        </p:grpSpPr>
        <p:sp>
          <p:nvSpPr>
            <p:cNvPr id="11" name="Полилиния 10"/>
            <p:cNvSpPr/>
            <p:nvPr/>
          </p:nvSpPr>
          <p:spPr>
            <a:xfrm>
              <a:off x="5376149" y="4500647"/>
              <a:ext cx="2200388" cy="2168712"/>
            </a:xfrm>
            <a:custGeom>
              <a:avLst/>
              <a:gdLst>
                <a:gd name="connsiteX0" fmla="*/ 1563508 w 2200388"/>
                <a:gd name="connsiteY0" fmla="*/ 345777 h 2168712"/>
                <a:gd name="connsiteX1" fmla="*/ 1730934 w 2200388"/>
                <a:gd name="connsiteY1" fmla="*/ 202726 h 2168712"/>
                <a:gd name="connsiteX2" fmla="*/ 1868794 w 2200388"/>
                <a:gd name="connsiteY2" fmla="*/ 316331 h 2168712"/>
                <a:gd name="connsiteX3" fmla="*/ 1760381 w 2200388"/>
                <a:gd name="connsiteY3" fmla="*/ 508012 h 2168712"/>
                <a:gd name="connsiteX4" fmla="*/ 1938530 w 2200388"/>
                <a:gd name="connsiteY4" fmla="*/ 811045 h 2168712"/>
                <a:gd name="connsiteX5" fmla="*/ 2158745 w 2200388"/>
                <a:gd name="connsiteY5" fmla="*/ 810352 h 2168712"/>
                <a:gd name="connsiteX6" fmla="*/ 2189858 w 2200388"/>
                <a:gd name="connsiteY6" fmla="*/ 983644 h 2168712"/>
                <a:gd name="connsiteX7" fmla="*/ 1983157 w 2200388"/>
                <a:gd name="connsiteY7" fmla="*/ 1059602 h 2168712"/>
                <a:gd name="connsiteX8" fmla="*/ 1921286 w 2200388"/>
                <a:gd name="connsiteY8" fmla="*/ 1404196 h 2168712"/>
                <a:gd name="connsiteX9" fmla="*/ 2088866 w 2200388"/>
                <a:gd name="connsiteY9" fmla="*/ 1547066 h 2168712"/>
                <a:gd name="connsiteX10" fmla="*/ 1999120 w 2200388"/>
                <a:gd name="connsiteY10" fmla="*/ 1699723 h 2168712"/>
                <a:gd name="connsiteX11" fmla="*/ 1792786 w 2200388"/>
                <a:gd name="connsiteY11" fmla="*/ 1622773 h 2168712"/>
                <a:gd name="connsiteX12" fmla="*/ 1519844 w 2200388"/>
                <a:gd name="connsiteY12" fmla="*/ 1847692 h 2168712"/>
                <a:gd name="connsiteX13" fmla="*/ 1556837 w 2200388"/>
                <a:gd name="connsiteY13" fmla="*/ 2064779 h 2168712"/>
                <a:gd name="connsiteX14" fmla="*/ 1387343 w 2200388"/>
                <a:gd name="connsiteY14" fmla="*/ 2125363 h 2168712"/>
                <a:gd name="connsiteX15" fmla="*/ 1278343 w 2200388"/>
                <a:gd name="connsiteY15" fmla="*/ 1934015 h 2168712"/>
                <a:gd name="connsiteX16" fmla="*/ 922043 w 2200388"/>
                <a:gd name="connsiteY16" fmla="*/ 1934015 h 2168712"/>
                <a:gd name="connsiteX17" fmla="*/ 813045 w 2200388"/>
                <a:gd name="connsiteY17" fmla="*/ 2125363 h 2168712"/>
                <a:gd name="connsiteX18" fmla="*/ 643551 w 2200388"/>
                <a:gd name="connsiteY18" fmla="*/ 2064779 h 2168712"/>
                <a:gd name="connsiteX19" fmla="*/ 680544 w 2200388"/>
                <a:gd name="connsiteY19" fmla="*/ 1847692 h 2168712"/>
                <a:gd name="connsiteX20" fmla="*/ 407602 w 2200388"/>
                <a:gd name="connsiteY20" fmla="*/ 1622773 h 2168712"/>
                <a:gd name="connsiteX21" fmla="*/ 201268 w 2200388"/>
                <a:gd name="connsiteY21" fmla="*/ 1699723 h 2168712"/>
                <a:gd name="connsiteX22" fmla="*/ 111522 w 2200388"/>
                <a:gd name="connsiteY22" fmla="*/ 1547066 h 2168712"/>
                <a:gd name="connsiteX23" fmla="*/ 279102 w 2200388"/>
                <a:gd name="connsiteY23" fmla="*/ 1404196 h 2168712"/>
                <a:gd name="connsiteX24" fmla="*/ 217232 w 2200388"/>
                <a:gd name="connsiteY24" fmla="*/ 1059602 h 2168712"/>
                <a:gd name="connsiteX25" fmla="*/ 10530 w 2200388"/>
                <a:gd name="connsiteY25" fmla="*/ 983644 h 2168712"/>
                <a:gd name="connsiteX26" fmla="*/ 41643 w 2200388"/>
                <a:gd name="connsiteY26" fmla="*/ 810352 h 2168712"/>
                <a:gd name="connsiteX27" fmla="*/ 261858 w 2200388"/>
                <a:gd name="connsiteY27" fmla="*/ 811044 h 2168712"/>
                <a:gd name="connsiteX28" fmla="*/ 440008 w 2200388"/>
                <a:gd name="connsiteY28" fmla="*/ 508012 h 2168712"/>
                <a:gd name="connsiteX29" fmla="*/ 331594 w 2200388"/>
                <a:gd name="connsiteY29" fmla="*/ 316331 h 2168712"/>
                <a:gd name="connsiteX30" fmla="*/ 469454 w 2200388"/>
                <a:gd name="connsiteY30" fmla="*/ 202726 h 2168712"/>
                <a:gd name="connsiteX31" fmla="*/ 636880 w 2200388"/>
                <a:gd name="connsiteY31" fmla="*/ 345777 h 2168712"/>
                <a:gd name="connsiteX32" fmla="*/ 971693 w 2200388"/>
                <a:gd name="connsiteY32" fmla="*/ 226101 h 2168712"/>
                <a:gd name="connsiteX33" fmla="*/ 1009927 w 2200388"/>
                <a:gd name="connsiteY33" fmla="*/ 9228 h 2168712"/>
                <a:gd name="connsiteX34" fmla="*/ 1190461 w 2200388"/>
                <a:gd name="connsiteY34" fmla="*/ 9228 h 2168712"/>
                <a:gd name="connsiteX35" fmla="*/ 1228695 w 2200388"/>
                <a:gd name="connsiteY35" fmla="*/ 226100 h 2168712"/>
                <a:gd name="connsiteX36" fmla="*/ 1563507 w 2200388"/>
                <a:gd name="connsiteY36" fmla="*/ 345777 h 2168712"/>
                <a:gd name="connsiteX37" fmla="*/ 1563508 w 2200388"/>
                <a:gd name="connsiteY37" fmla="*/ 345777 h 216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0388" h="2168712">
                  <a:moveTo>
                    <a:pt x="1563508" y="345777"/>
                  </a:moveTo>
                  <a:lnTo>
                    <a:pt x="1730934" y="202726"/>
                  </a:lnTo>
                  <a:lnTo>
                    <a:pt x="1868794" y="316331"/>
                  </a:lnTo>
                  <a:lnTo>
                    <a:pt x="1760381" y="508012"/>
                  </a:lnTo>
                  <a:cubicBezTo>
                    <a:pt x="1840107" y="596090"/>
                    <a:pt x="1900723" y="699198"/>
                    <a:pt x="1938530" y="811045"/>
                  </a:cubicBezTo>
                  <a:lnTo>
                    <a:pt x="2158745" y="810352"/>
                  </a:lnTo>
                  <a:lnTo>
                    <a:pt x="2189858" y="983644"/>
                  </a:lnTo>
                  <a:lnTo>
                    <a:pt x="1983157" y="1059602"/>
                  </a:lnTo>
                  <a:cubicBezTo>
                    <a:pt x="1986581" y="1177401"/>
                    <a:pt x="1965529" y="1294651"/>
                    <a:pt x="1921286" y="1404196"/>
                  </a:cubicBezTo>
                  <a:lnTo>
                    <a:pt x="2088866" y="1547066"/>
                  </a:lnTo>
                  <a:lnTo>
                    <a:pt x="1999120" y="1699723"/>
                  </a:lnTo>
                  <a:lnTo>
                    <a:pt x="1792786" y="1622773"/>
                  </a:lnTo>
                  <a:cubicBezTo>
                    <a:pt x="1718306" y="1715175"/>
                    <a:pt x="1625437" y="1791704"/>
                    <a:pt x="1519844" y="1847692"/>
                  </a:cubicBezTo>
                  <a:lnTo>
                    <a:pt x="1556837" y="2064779"/>
                  </a:lnTo>
                  <a:lnTo>
                    <a:pt x="1387343" y="2125363"/>
                  </a:lnTo>
                  <a:lnTo>
                    <a:pt x="1278343" y="1934015"/>
                  </a:lnTo>
                  <a:cubicBezTo>
                    <a:pt x="1160809" y="1957783"/>
                    <a:pt x="1039577" y="1957783"/>
                    <a:pt x="922043" y="1934015"/>
                  </a:cubicBezTo>
                  <a:lnTo>
                    <a:pt x="813045" y="2125363"/>
                  </a:lnTo>
                  <a:lnTo>
                    <a:pt x="643551" y="2064779"/>
                  </a:lnTo>
                  <a:lnTo>
                    <a:pt x="680544" y="1847692"/>
                  </a:lnTo>
                  <a:cubicBezTo>
                    <a:pt x="574951" y="1791704"/>
                    <a:pt x="482082" y="1715175"/>
                    <a:pt x="407602" y="1622773"/>
                  </a:cubicBezTo>
                  <a:lnTo>
                    <a:pt x="201268" y="1699723"/>
                  </a:lnTo>
                  <a:lnTo>
                    <a:pt x="111522" y="1547066"/>
                  </a:lnTo>
                  <a:lnTo>
                    <a:pt x="279102" y="1404196"/>
                  </a:lnTo>
                  <a:cubicBezTo>
                    <a:pt x="234859" y="1294651"/>
                    <a:pt x="213807" y="1177402"/>
                    <a:pt x="217232" y="1059602"/>
                  </a:cubicBezTo>
                  <a:lnTo>
                    <a:pt x="10530" y="983644"/>
                  </a:lnTo>
                  <a:lnTo>
                    <a:pt x="41643" y="810352"/>
                  </a:lnTo>
                  <a:lnTo>
                    <a:pt x="261858" y="811044"/>
                  </a:lnTo>
                  <a:cubicBezTo>
                    <a:pt x="299666" y="699198"/>
                    <a:pt x="360282" y="596090"/>
                    <a:pt x="440008" y="508012"/>
                  </a:cubicBezTo>
                  <a:lnTo>
                    <a:pt x="331594" y="316331"/>
                  </a:lnTo>
                  <a:lnTo>
                    <a:pt x="469454" y="202726"/>
                  </a:lnTo>
                  <a:lnTo>
                    <a:pt x="636880" y="345777"/>
                  </a:lnTo>
                  <a:cubicBezTo>
                    <a:pt x="739048" y="283965"/>
                    <a:pt x="852969" y="243244"/>
                    <a:pt x="971693" y="226101"/>
                  </a:cubicBezTo>
                  <a:lnTo>
                    <a:pt x="1009927" y="9228"/>
                  </a:lnTo>
                  <a:lnTo>
                    <a:pt x="1190461" y="9228"/>
                  </a:lnTo>
                  <a:lnTo>
                    <a:pt x="1228695" y="226100"/>
                  </a:lnTo>
                  <a:cubicBezTo>
                    <a:pt x="1347418" y="243244"/>
                    <a:pt x="1461339" y="283964"/>
                    <a:pt x="1563507" y="345777"/>
                  </a:cubicBezTo>
                  <a:lnTo>
                    <a:pt x="1563508" y="3457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787" tIns="525792" rIns="457787" bIns="5637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Совет класса</a:t>
              </a:r>
              <a:endParaRPr lang="ru-RU" sz="20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29050" y="2271254"/>
              <a:ext cx="1433595" cy="625150"/>
            </a:xfrm>
            <a:custGeom>
              <a:avLst/>
              <a:gdLst>
                <a:gd name="connsiteX0" fmla="*/ 0 w 1827546"/>
                <a:gd name="connsiteY0" fmla="*/ 109653 h 1096527"/>
                <a:gd name="connsiteX1" fmla="*/ 32117 w 1827546"/>
                <a:gd name="connsiteY1" fmla="*/ 32117 h 1096527"/>
                <a:gd name="connsiteX2" fmla="*/ 109653 w 1827546"/>
                <a:gd name="connsiteY2" fmla="*/ 0 h 1096527"/>
                <a:gd name="connsiteX3" fmla="*/ 1717893 w 1827546"/>
                <a:gd name="connsiteY3" fmla="*/ 0 h 1096527"/>
                <a:gd name="connsiteX4" fmla="*/ 1795429 w 1827546"/>
                <a:gd name="connsiteY4" fmla="*/ 32117 h 1096527"/>
                <a:gd name="connsiteX5" fmla="*/ 1827546 w 1827546"/>
                <a:gd name="connsiteY5" fmla="*/ 109653 h 1096527"/>
                <a:gd name="connsiteX6" fmla="*/ 1827546 w 1827546"/>
                <a:gd name="connsiteY6" fmla="*/ 986874 h 1096527"/>
                <a:gd name="connsiteX7" fmla="*/ 1795429 w 1827546"/>
                <a:gd name="connsiteY7" fmla="*/ 1064410 h 1096527"/>
                <a:gd name="connsiteX8" fmla="*/ 1717893 w 1827546"/>
                <a:gd name="connsiteY8" fmla="*/ 1096527 h 1096527"/>
                <a:gd name="connsiteX9" fmla="*/ 109653 w 1827546"/>
                <a:gd name="connsiteY9" fmla="*/ 1096527 h 1096527"/>
                <a:gd name="connsiteX10" fmla="*/ 32117 w 1827546"/>
                <a:gd name="connsiteY10" fmla="*/ 1064410 h 1096527"/>
                <a:gd name="connsiteX11" fmla="*/ 0 w 1827546"/>
                <a:gd name="connsiteY11" fmla="*/ 986874 h 1096527"/>
                <a:gd name="connsiteX12" fmla="*/ 0 w 1827546"/>
                <a:gd name="connsiteY12" fmla="*/ 109653 h 109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7546" h="1096527">
                  <a:moveTo>
                    <a:pt x="0" y="109653"/>
                  </a:moveTo>
                  <a:cubicBezTo>
                    <a:pt x="0" y="80571"/>
                    <a:pt x="11553" y="52681"/>
                    <a:pt x="32117" y="32117"/>
                  </a:cubicBezTo>
                  <a:cubicBezTo>
                    <a:pt x="52681" y="11553"/>
                    <a:pt x="80572" y="0"/>
                    <a:pt x="109653" y="0"/>
                  </a:cubicBezTo>
                  <a:lnTo>
                    <a:pt x="1717893" y="0"/>
                  </a:lnTo>
                  <a:cubicBezTo>
                    <a:pt x="1746975" y="0"/>
                    <a:pt x="1774865" y="11553"/>
                    <a:pt x="1795429" y="32117"/>
                  </a:cubicBezTo>
                  <a:cubicBezTo>
                    <a:pt x="1815993" y="52681"/>
                    <a:pt x="1827546" y="80572"/>
                    <a:pt x="1827546" y="109653"/>
                  </a:cubicBezTo>
                  <a:lnTo>
                    <a:pt x="1827546" y="986874"/>
                  </a:lnTo>
                  <a:cubicBezTo>
                    <a:pt x="1827546" y="1015956"/>
                    <a:pt x="1815993" y="1043846"/>
                    <a:pt x="1795429" y="1064410"/>
                  </a:cubicBezTo>
                  <a:cubicBezTo>
                    <a:pt x="1774865" y="1084974"/>
                    <a:pt x="1746974" y="1096527"/>
                    <a:pt x="1717893" y="1096527"/>
                  </a:cubicBezTo>
                  <a:lnTo>
                    <a:pt x="109653" y="1096527"/>
                  </a:lnTo>
                  <a:cubicBezTo>
                    <a:pt x="80571" y="1096527"/>
                    <a:pt x="52681" y="1084974"/>
                    <a:pt x="32117" y="1064410"/>
                  </a:cubicBezTo>
                  <a:cubicBezTo>
                    <a:pt x="11553" y="1043846"/>
                    <a:pt x="0" y="1015955"/>
                    <a:pt x="0" y="986874"/>
                  </a:cubicBezTo>
                  <a:lnTo>
                    <a:pt x="0" y="10965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56" tIns="85456" rIns="85456" bIns="85456" numCol="1" spcCol="1270" anchor="t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/>
                <a:t>Культурный сектор </a:t>
              </a:r>
              <a:endParaRPr lang="ru-RU" sz="1400" b="1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38010" y="3147939"/>
              <a:ext cx="2088624" cy="2088624"/>
            </a:xfrm>
            <a:custGeom>
              <a:avLst/>
              <a:gdLst>
                <a:gd name="connsiteX0" fmla="*/ 1562808 w 2088624"/>
                <a:gd name="connsiteY0" fmla="*/ 528997 h 2088624"/>
                <a:gd name="connsiteX1" fmla="*/ 1870951 w 2088624"/>
                <a:gd name="connsiteY1" fmla="*/ 436129 h 2088624"/>
                <a:gd name="connsiteX2" fmla="*/ 1984335 w 2088624"/>
                <a:gd name="connsiteY2" fmla="*/ 632518 h 2088624"/>
                <a:gd name="connsiteX3" fmla="*/ 1749837 w 2088624"/>
                <a:gd name="connsiteY3" fmla="*/ 852942 h 2088624"/>
                <a:gd name="connsiteX4" fmla="*/ 1749837 w 2088624"/>
                <a:gd name="connsiteY4" fmla="*/ 1235683 h 2088624"/>
                <a:gd name="connsiteX5" fmla="*/ 1984335 w 2088624"/>
                <a:gd name="connsiteY5" fmla="*/ 1456106 h 2088624"/>
                <a:gd name="connsiteX6" fmla="*/ 1870951 w 2088624"/>
                <a:gd name="connsiteY6" fmla="*/ 1652495 h 2088624"/>
                <a:gd name="connsiteX7" fmla="*/ 1562808 w 2088624"/>
                <a:gd name="connsiteY7" fmla="*/ 1559627 h 2088624"/>
                <a:gd name="connsiteX8" fmla="*/ 1231343 w 2088624"/>
                <a:gd name="connsiteY8" fmla="*/ 1750998 h 2088624"/>
                <a:gd name="connsiteX9" fmla="*/ 1157698 w 2088624"/>
                <a:gd name="connsiteY9" fmla="*/ 2064293 h 2088624"/>
                <a:gd name="connsiteX10" fmla="*/ 930926 w 2088624"/>
                <a:gd name="connsiteY10" fmla="*/ 2064293 h 2088624"/>
                <a:gd name="connsiteX11" fmla="*/ 857281 w 2088624"/>
                <a:gd name="connsiteY11" fmla="*/ 1751000 h 2088624"/>
                <a:gd name="connsiteX12" fmla="*/ 525816 w 2088624"/>
                <a:gd name="connsiteY12" fmla="*/ 1559628 h 2088624"/>
                <a:gd name="connsiteX13" fmla="*/ 217673 w 2088624"/>
                <a:gd name="connsiteY13" fmla="*/ 1652495 h 2088624"/>
                <a:gd name="connsiteX14" fmla="*/ 104289 w 2088624"/>
                <a:gd name="connsiteY14" fmla="*/ 1456106 h 2088624"/>
                <a:gd name="connsiteX15" fmla="*/ 338787 w 2088624"/>
                <a:gd name="connsiteY15" fmla="*/ 1235682 h 2088624"/>
                <a:gd name="connsiteX16" fmla="*/ 338787 w 2088624"/>
                <a:gd name="connsiteY16" fmla="*/ 852941 h 2088624"/>
                <a:gd name="connsiteX17" fmla="*/ 104289 w 2088624"/>
                <a:gd name="connsiteY17" fmla="*/ 632518 h 2088624"/>
                <a:gd name="connsiteX18" fmla="*/ 217673 w 2088624"/>
                <a:gd name="connsiteY18" fmla="*/ 436129 h 2088624"/>
                <a:gd name="connsiteX19" fmla="*/ 525816 w 2088624"/>
                <a:gd name="connsiteY19" fmla="*/ 528997 h 2088624"/>
                <a:gd name="connsiteX20" fmla="*/ 857282 w 2088624"/>
                <a:gd name="connsiteY20" fmla="*/ 337626 h 2088624"/>
                <a:gd name="connsiteX21" fmla="*/ 930926 w 2088624"/>
                <a:gd name="connsiteY21" fmla="*/ 24331 h 2088624"/>
                <a:gd name="connsiteX22" fmla="*/ 1157698 w 2088624"/>
                <a:gd name="connsiteY22" fmla="*/ 24331 h 2088624"/>
                <a:gd name="connsiteX23" fmla="*/ 1231343 w 2088624"/>
                <a:gd name="connsiteY23" fmla="*/ 337624 h 2088624"/>
                <a:gd name="connsiteX24" fmla="*/ 1562808 w 2088624"/>
                <a:gd name="connsiteY24" fmla="*/ 528996 h 2088624"/>
                <a:gd name="connsiteX25" fmla="*/ 1562808 w 2088624"/>
                <a:gd name="connsiteY25" fmla="*/ 528997 h 208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88624" h="2088624">
                  <a:moveTo>
                    <a:pt x="1562808" y="528997"/>
                  </a:moveTo>
                  <a:lnTo>
                    <a:pt x="1870951" y="436129"/>
                  </a:lnTo>
                  <a:lnTo>
                    <a:pt x="1984335" y="632518"/>
                  </a:lnTo>
                  <a:lnTo>
                    <a:pt x="1749837" y="852942"/>
                  </a:lnTo>
                  <a:cubicBezTo>
                    <a:pt x="1783828" y="978258"/>
                    <a:pt x="1783828" y="1110367"/>
                    <a:pt x="1749837" y="1235683"/>
                  </a:cubicBezTo>
                  <a:lnTo>
                    <a:pt x="1984335" y="1456106"/>
                  </a:lnTo>
                  <a:lnTo>
                    <a:pt x="1870951" y="1652495"/>
                  </a:lnTo>
                  <a:lnTo>
                    <a:pt x="1562808" y="1559627"/>
                  </a:lnTo>
                  <a:cubicBezTo>
                    <a:pt x="1471276" y="1651723"/>
                    <a:pt x="1356866" y="1717778"/>
                    <a:pt x="1231343" y="1750998"/>
                  </a:cubicBezTo>
                  <a:lnTo>
                    <a:pt x="1157698" y="2064293"/>
                  </a:lnTo>
                  <a:lnTo>
                    <a:pt x="930926" y="2064293"/>
                  </a:lnTo>
                  <a:lnTo>
                    <a:pt x="857281" y="1751000"/>
                  </a:lnTo>
                  <a:cubicBezTo>
                    <a:pt x="731757" y="1717779"/>
                    <a:pt x="617348" y="1651724"/>
                    <a:pt x="525816" y="1559628"/>
                  </a:cubicBezTo>
                  <a:lnTo>
                    <a:pt x="217673" y="1652495"/>
                  </a:lnTo>
                  <a:lnTo>
                    <a:pt x="104289" y="1456106"/>
                  </a:lnTo>
                  <a:lnTo>
                    <a:pt x="338787" y="1235682"/>
                  </a:lnTo>
                  <a:cubicBezTo>
                    <a:pt x="304796" y="1110366"/>
                    <a:pt x="304796" y="978257"/>
                    <a:pt x="338787" y="852941"/>
                  </a:cubicBezTo>
                  <a:lnTo>
                    <a:pt x="104289" y="632518"/>
                  </a:lnTo>
                  <a:lnTo>
                    <a:pt x="217673" y="436129"/>
                  </a:lnTo>
                  <a:lnTo>
                    <a:pt x="525816" y="528997"/>
                  </a:lnTo>
                  <a:cubicBezTo>
                    <a:pt x="617348" y="436901"/>
                    <a:pt x="731758" y="370846"/>
                    <a:pt x="857282" y="337626"/>
                  </a:cubicBezTo>
                  <a:lnTo>
                    <a:pt x="930926" y="24331"/>
                  </a:lnTo>
                  <a:lnTo>
                    <a:pt x="1157698" y="24331"/>
                  </a:lnTo>
                  <a:lnTo>
                    <a:pt x="1231343" y="337624"/>
                  </a:lnTo>
                  <a:cubicBezTo>
                    <a:pt x="1356866" y="370845"/>
                    <a:pt x="1471276" y="436900"/>
                    <a:pt x="1562808" y="528996"/>
                  </a:cubicBezTo>
                  <a:lnTo>
                    <a:pt x="1562808" y="528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596" tIns="546777" rIns="543596" bIns="546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Учебный сектор</a:t>
              </a:r>
              <a:endParaRPr lang="ru-RU" sz="1600" b="1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625725" y="3616484"/>
              <a:ext cx="1420896" cy="504056"/>
            </a:xfrm>
            <a:custGeom>
              <a:avLst/>
              <a:gdLst>
                <a:gd name="connsiteX0" fmla="*/ 0 w 1827546"/>
                <a:gd name="connsiteY0" fmla="*/ 109653 h 1096527"/>
                <a:gd name="connsiteX1" fmla="*/ 32117 w 1827546"/>
                <a:gd name="connsiteY1" fmla="*/ 32117 h 1096527"/>
                <a:gd name="connsiteX2" fmla="*/ 109653 w 1827546"/>
                <a:gd name="connsiteY2" fmla="*/ 0 h 1096527"/>
                <a:gd name="connsiteX3" fmla="*/ 1717893 w 1827546"/>
                <a:gd name="connsiteY3" fmla="*/ 0 h 1096527"/>
                <a:gd name="connsiteX4" fmla="*/ 1795429 w 1827546"/>
                <a:gd name="connsiteY4" fmla="*/ 32117 h 1096527"/>
                <a:gd name="connsiteX5" fmla="*/ 1827546 w 1827546"/>
                <a:gd name="connsiteY5" fmla="*/ 109653 h 1096527"/>
                <a:gd name="connsiteX6" fmla="*/ 1827546 w 1827546"/>
                <a:gd name="connsiteY6" fmla="*/ 986874 h 1096527"/>
                <a:gd name="connsiteX7" fmla="*/ 1795429 w 1827546"/>
                <a:gd name="connsiteY7" fmla="*/ 1064410 h 1096527"/>
                <a:gd name="connsiteX8" fmla="*/ 1717893 w 1827546"/>
                <a:gd name="connsiteY8" fmla="*/ 1096527 h 1096527"/>
                <a:gd name="connsiteX9" fmla="*/ 109653 w 1827546"/>
                <a:gd name="connsiteY9" fmla="*/ 1096527 h 1096527"/>
                <a:gd name="connsiteX10" fmla="*/ 32117 w 1827546"/>
                <a:gd name="connsiteY10" fmla="*/ 1064410 h 1096527"/>
                <a:gd name="connsiteX11" fmla="*/ 0 w 1827546"/>
                <a:gd name="connsiteY11" fmla="*/ 986874 h 1096527"/>
                <a:gd name="connsiteX12" fmla="*/ 0 w 1827546"/>
                <a:gd name="connsiteY12" fmla="*/ 109653 h 109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7546" h="1096527">
                  <a:moveTo>
                    <a:pt x="0" y="109653"/>
                  </a:moveTo>
                  <a:cubicBezTo>
                    <a:pt x="0" y="80571"/>
                    <a:pt x="11553" y="52681"/>
                    <a:pt x="32117" y="32117"/>
                  </a:cubicBezTo>
                  <a:cubicBezTo>
                    <a:pt x="52681" y="11553"/>
                    <a:pt x="80572" y="0"/>
                    <a:pt x="109653" y="0"/>
                  </a:cubicBezTo>
                  <a:lnTo>
                    <a:pt x="1717893" y="0"/>
                  </a:lnTo>
                  <a:cubicBezTo>
                    <a:pt x="1746975" y="0"/>
                    <a:pt x="1774865" y="11553"/>
                    <a:pt x="1795429" y="32117"/>
                  </a:cubicBezTo>
                  <a:cubicBezTo>
                    <a:pt x="1815993" y="52681"/>
                    <a:pt x="1827546" y="80572"/>
                    <a:pt x="1827546" y="109653"/>
                  </a:cubicBezTo>
                  <a:lnTo>
                    <a:pt x="1827546" y="986874"/>
                  </a:lnTo>
                  <a:cubicBezTo>
                    <a:pt x="1827546" y="1015956"/>
                    <a:pt x="1815993" y="1043846"/>
                    <a:pt x="1795429" y="1064410"/>
                  </a:cubicBezTo>
                  <a:cubicBezTo>
                    <a:pt x="1774865" y="1084974"/>
                    <a:pt x="1746974" y="1096527"/>
                    <a:pt x="1717893" y="1096527"/>
                  </a:cubicBezTo>
                  <a:lnTo>
                    <a:pt x="109653" y="1096527"/>
                  </a:lnTo>
                  <a:cubicBezTo>
                    <a:pt x="80571" y="1096527"/>
                    <a:pt x="52681" y="1084974"/>
                    <a:pt x="32117" y="1064410"/>
                  </a:cubicBezTo>
                  <a:cubicBezTo>
                    <a:pt x="11553" y="1043846"/>
                    <a:pt x="0" y="1015955"/>
                    <a:pt x="0" y="986874"/>
                  </a:cubicBezTo>
                  <a:lnTo>
                    <a:pt x="0" y="10965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36" tIns="77836" rIns="77836" bIns="77836" numCol="1" spcCol="1270" anchor="t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/>
                <a:t>Спортивный сектор </a:t>
              </a:r>
              <a:endParaRPr lang="ru-RU" sz="120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44003" y="1988845"/>
              <a:ext cx="2674813" cy="2506349"/>
            </a:xfrm>
            <a:custGeom>
              <a:avLst/>
              <a:gdLst>
                <a:gd name="connsiteX0" fmla="*/ 1531233 w 2046425"/>
                <a:gd name="connsiteY0" fmla="*/ 518309 h 2046425"/>
                <a:gd name="connsiteX1" fmla="*/ 1833150 w 2046425"/>
                <a:gd name="connsiteY1" fmla="*/ 427317 h 2046425"/>
                <a:gd name="connsiteX2" fmla="*/ 1944243 w 2046425"/>
                <a:gd name="connsiteY2" fmla="*/ 619738 h 2046425"/>
                <a:gd name="connsiteX3" fmla="*/ 1714483 w 2046425"/>
                <a:gd name="connsiteY3" fmla="*/ 835709 h 2046425"/>
                <a:gd name="connsiteX4" fmla="*/ 1714483 w 2046425"/>
                <a:gd name="connsiteY4" fmla="*/ 1210717 h 2046425"/>
                <a:gd name="connsiteX5" fmla="*/ 1944243 w 2046425"/>
                <a:gd name="connsiteY5" fmla="*/ 1426687 h 2046425"/>
                <a:gd name="connsiteX6" fmla="*/ 1833150 w 2046425"/>
                <a:gd name="connsiteY6" fmla="*/ 1619108 h 2046425"/>
                <a:gd name="connsiteX7" fmla="*/ 1531233 w 2046425"/>
                <a:gd name="connsiteY7" fmla="*/ 1528116 h 2046425"/>
                <a:gd name="connsiteX8" fmla="*/ 1206464 w 2046425"/>
                <a:gd name="connsiteY8" fmla="*/ 1715621 h 2046425"/>
                <a:gd name="connsiteX9" fmla="*/ 1134308 w 2046425"/>
                <a:gd name="connsiteY9" fmla="*/ 2022586 h 2046425"/>
                <a:gd name="connsiteX10" fmla="*/ 912117 w 2046425"/>
                <a:gd name="connsiteY10" fmla="*/ 2022586 h 2046425"/>
                <a:gd name="connsiteX11" fmla="*/ 839961 w 2046425"/>
                <a:gd name="connsiteY11" fmla="*/ 1715622 h 2046425"/>
                <a:gd name="connsiteX12" fmla="*/ 515193 w 2046425"/>
                <a:gd name="connsiteY12" fmla="*/ 1528116 h 2046425"/>
                <a:gd name="connsiteX13" fmla="*/ 213275 w 2046425"/>
                <a:gd name="connsiteY13" fmla="*/ 1619108 h 2046425"/>
                <a:gd name="connsiteX14" fmla="*/ 102182 w 2046425"/>
                <a:gd name="connsiteY14" fmla="*/ 1426687 h 2046425"/>
                <a:gd name="connsiteX15" fmla="*/ 331942 w 2046425"/>
                <a:gd name="connsiteY15" fmla="*/ 1210716 h 2046425"/>
                <a:gd name="connsiteX16" fmla="*/ 331942 w 2046425"/>
                <a:gd name="connsiteY16" fmla="*/ 835708 h 2046425"/>
                <a:gd name="connsiteX17" fmla="*/ 102182 w 2046425"/>
                <a:gd name="connsiteY17" fmla="*/ 619738 h 2046425"/>
                <a:gd name="connsiteX18" fmla="*/ 213275 w 2046425"/>
                <a:gd name="connsiteY18" fmla="*/ 427317 h 2046425"/>
                <a:gd name="connsiteX19" fmla="*/ 515192 w 2046425"/>
                <a:gd name="connsiteY19" fmla="*/ 518309 h 2046425"/>
                <a:gd name="connsiteX20" fmla="*/ 839961 w 2046425"/>
                <a:gd name="connsiteY20" fmla="*/ 330804 h 2046425"/>
                <a:gd name="connsiteX21" fmla="*/ 912117 w 2046425"/>
                <a:gd name="connsiteY21" fmla="*/ 23839 h 2046425"/>
                <a:gd name="connsiteX22" fmla="*/ 1134308 w 2046425"/>
                <a:gd name="connsiteY22" fmla="*/ 23839 h 2046425"/>
                <a:gd name="connsiteX23" fmla="*/ 1206464 w 2046425"/>
                <a:gd name="connsiteY23" fmla="*/ 330803 h 2046425"/>
                <a:gd name="connsiteX24" fmla="*/ 1531232 w 2046425"/>
                <a:gd name="connsiteY24" fmla="*/ 518309 h 2046425"/>
                <a:gd name="connsiteX25" fmla="*/ 1531233 w 2046425"/>
                <a:gd name="connsiteY25" fmla="*/ 518309 h 204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6425" h="2046425">
                  <a:moveTo>
                    <a:pt x="1317177" y="517650"/>
                  </a:moveTo>
                  <a:lnTo>
                    <a:pt x="1536062" y="382085"/>
                  </a:lnTo>
                  <a:lnTo>
                    <a:pt x="1664342" y="510366"/>
                  </a:lnTo>
                  <a:lnTo>
                    <a:pt x="1528776" y="729251"/>
                  </a:lnTo>
                  <a:cubicBezTo>
                    <a:pt x="1580990" y="819049"/>
                    <a:pt x="1608343" y="921135"/>
                    <a:pt x="1608025" y="1025010"/>
                  </a:cubicBezTo>
                  <a:lnTo>
                    <a:pt x="1834870" y="1146786"/>
                  </a:lnTo>
                  <a:lnTo>
                    <a:pt x="1787917" y="1322020"/>
                  </a:lnTo>
                  <a:lnTo>
                    <a:pt x="1530574" y="1314060"/>
                  </a:lnTo>
                  <a:cubicBezTo>
                    <a:pt x="1478913" y="1404179"/>
                    <a:pt x="1404181" y="1478911"/>
                    <a:pt x="1314061" y="1530572"/>
                  </a:cubicBezTo>
                  <a:lnTo>
                    <a:pt x="1322023" y="1787916"/>
                  </a:lnTo>
                  <a:lnTo>
                    <a:pt x="1146787" y="1834871"/>
                  </a:lnTo>
                  <a:lnTo>
                    <a:pt x="1025010" y="1608024"/>
                  </a:lnTo>
                  <a:cubicBezTo>
                    <a:pt x="921134" y="1608343"/>
                    <a:pt x="819048" y="1580989"/>
                    <a:pt x="729249" y="1528774"/>
                  </a:cubicBezTo>
                  <a:lnTo>
                    <a:pt x="510363" y="1664340"/>
                  </a:lnTo>
                  <a:lnTo>
                    <a:pt x="382083" y="1536059"/>
                  </a:lnTo>
                  <a:lnTo>
                    <a:pt x="517649" y="1317174"/>
                  </a:lnTo>
                  <a:cubicBezTo>
                    <a:pt x="465435" y="1227376"/>
                    <a:pt x="438081" y="1125290"/>
                    <a:pt x="438400" y="1021415"/>
                  </a:cubicBezTo>
                  <a:lnTo>
                    <a:pt x="211555" y="899639"/>
                  </a:lnTo>
                  <a:lnTo>
                    <a:pt x="258508" y="724405"/>
                  </a:lnTo>
                  <a:lnTo>
                    <a:pt x="515851" y="732365"/>
                  </a:lnTo>
                  <a:cubicBezTo>
                    <a:pt x="567513" y="642247"/>
                    <a:pt x="642245" y="567515"/>
                    <a:pt x="732364" y="515853"/>
                  </a:cubicBezTo>
                  <a:lnTo>
                    <a:pt x="724402" y="258509"/>
                  </a:lnTo>
                  <a:lnTo>
                    <a:pt x="899638" y="211554"/>
                  </a:lnTo>
                  <a:lnTo>
                    <a:pt x="1021415" y="438401"/>
                  </a:lnTo>
                  <a:cubicBezTo>
                    <a:pt x="1125290" y="438082"/>
                    <a:pt x="1227377" y="465436"/>
                    <a:pt x="1317176" y="517651"/>
                  </a:cubicBezTo>
                  <a:lnTo>
                    <a:pt x="1317177" y="517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583" tIns="696583" rIns="696583" bIns="69658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Сектор правопорядка </a:t>
              </a:r>
              <a:endParaRPr lang="ru-RU" sz="1600" b="1" kern="1200" dirty="0"/>
            </a:p>
          </p:txBody>
        </p:sp>
        <p:sp>
          <p:nvSpPr>
            <p:cNvPr id="16" name="Круговая стрелка 15"/>
            <p:cNvSpPr/>
            <p:nvPr/>
          </p:nvSpPr>
          <p:spPr>
            <a:xfrm>
              <a:off x="5004051" y="4046135"/>
              <a:ext cx="3132411" cy="2811866"/>
            </a:xfrm>
            <a:prstGeom prst="circularArrow">
              <a:avLst>
                <a:gd name="adj1" fmla="val 4687"/>
                <a:gd name="adj2" fmla="val 299029"/>
                <a:gd name="adj3" fmla="val 2536237"/>
                <a:gd name="adj4" fmla="val 15818697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16"/>
            <p:cNvSpPr/>
            <p:nvPr/>
          </p:nvSpPr>
          <p:spPr>
            <a:xfrm>
              <a:off x="2935122" y="2652157"/>
              <a:ext cx="2670827" cy="267082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Круговая стрелка 17"/>
            <p:cNvSpPr/>
            <p:nvPr/>
          </p:nvSpPr>
          <p:spPr>
            <a:xfrm rot="1945271">
              <a:off x="4615475" y="1672267"/>
              <a:ext cx="2879690" cy="287969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Полилиния 19"/>
          <p:cNvSpPr/>
          <p:nvPr/>
        </p:nvSpPr>
        <p:spPr>
          <a:xfrm>
            <a:off x="6948264" y="1628801"/>
            <a:ext cx="1539514" cy="648072"/>
          </a:xfrm>
          <a:custGeom>
            <a:avLst/>
            <a:gdLst>
              <a:gd name="connsiteX0" fmla="*/ 0 w 1827546"/>
              <a:gd name="connsiteY0" fmla="*/ 109653 h 1096527"/>
              <a:gd name="connsiteX1" fmla="*/ 32117 w 1827546"/>
              <a:gd name="connsiteY1" fmla="*/ 32117 h 1096527"/>
              <a:gd name="connsiteX2" fmla="*/ 109653 w 1827546"/>
              <a:gd name="connsiteY2" fmla="*/ 0 h 1096527"/>
              <a:gd name="connsiteX3" fmla="*/ 1717893 w 1827546"/>
              <a:gd name="connsiteY3" fmla="*/ 0 h 1096527"/>
              <a:gd name="connsiteX4" fmla="*/ 1795429 w 1827546"/>
              <a:gd name="connsiteY4" fmla="*/ 32117 h 1096527"/>
              <a:gd name="connsiteX5" fmla="*/ 1827546 w 1827546"/>
              <a:gd name="connsiteY5" fmla="*/ 109653 h 1096527"/>
              <a:gd name="connsiteX6" fmla="*/ 1827546 w 1827546"/>
              <a:gd name="connsiteY6" fmla="*/ 986874 h 1096527"/>
              <a:gd name="connsiteX7" fmla="*/ 1795429 w 1827546"/>
              <a:gd name="connsiteY7" fmla="*/ 1064410 h 1096527"/>
              <a:gd name="connsiteX8" fmla="*/ 1717893 w 1827546"/>
              <a:gd name="connsiteY8" fmla="*/ 1096527 h 1096527"/>
              <a:gd name="connsiteX9" fmla="*/ 109653 w 1827546"/>
              <a:gd name="connsiteY9" fmla="*/ 1096527 h 1096527"/>
              <a:gd name="connsiteX10" fmla="*/ 32117 w 1827546"/>
              <a:gd name="connsiteY10" fmla="*/ 1064410 h 1096527"/>
              <a:gd name="connsiteX11" fmla="*/ 0 w 1827546"/>
              <a:gd name="connsiteY11" fmla="*/ 986874 h 1096527"/>
              <a:gd name="connsiteX12" fmla="*/ 0 w 1827546"/>
              <a:gd name="connsiteY12" fmla="*/ 109653 h 109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7546" h="1096527">
                <a:moveTo>
                  <a:pt x="0" y="109653"/>
                </a:moveTo>
                <a:cubicBezTo>
                  <a:pt x="0" y="80571"/>
                  <a:pt x="11553" y="52681"/>
                  <a:pt x="32117" y="32117"/>
                </a:cubicBezTo>
                <a:cubicBezTo>
                  <a:pt x="52681" y="11553"/>
                  <a:pt x="80572" y="0"/>
                  <a:pt x="109653" y="0"/>
                </a:cubicBezTo>
                <a:lnTo>
                  <a:pt x="1717893" y="0"/>
                </a:lnTo>
                <a:cubicBezTo>
                  <a:pt x="1746975" y="0"/>
                  <a:pt x="1774865" y="11553"/>
                  <a:pt x="1795429" y="32117"/>
                </a:cubicBezTo>
                <a:cubicBezTo>
                  <a:pt x="1815993" y="52681"/>
                  <a:pt x="1827546" y="80572"/>
                  <a:pt x="1827546" y="109653"/>
                </a:cubicBezTo>
                <a:lnTo>
                  <a:pt x="1827546" y="986874"/>
                </a:lnTo>
                <a:cubicBezTo>
                  <a:pt x="1827546" y="1015956"/>
                  <a:pt x="1815993" y="1043846"/>
                  <a:pt x="1795429" y="1064410"/>
                </a:cubicBezTo>
                <a:cubicBezTo>
                  <a:pt x="1774865" y="1084974"/>
                  <a:pt x="1746974" y="1096527"/>
                  <a:pt x="1717893" y="1096527"/>
                </a:cubicBezTo>
                <a:lnTo>
                  <a:pt x="109653" y="1096527"/>
                </a:lnTo>
                <a:cubicBezTo>
                  <a:pt x="80571" y="1096527"/>
                  <a:pt x="52681" y="1084974"/>
                  <a:pt x="32117" y="1064410"/>
                </a:cubicBezTo>
                <a:cubicBezTo>
                  <a:pt x="11553" y="1043846"/>
                  <a:pt x="0" y="1015955"/>
                  <a:pt x="0" y="986874"/>
                </a:cubicBezTo>
                <a:lnTo>
                  <a:pt x="0" y="1096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456" tIns="85456" rIns="85456" bIns="85456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400" b="1" dirty="0" smtClean="0"/>
              <a:t>Временный совет дела </a:t>
            </a:r>
          </a:p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b="1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3203848" y="1412776"/>
            <a:ext cx="1509643" cy="504056"/>
          </a:xfrm>
          <a:custGeom>
            <a:avLst/>
            <a:gdLst>
              <a:gd name="connsiteX0" fmla="*/ 0 w 1827546"/>
              <a:gd name="connsiteY0" fmla="*/ 109653 h 1096527"/>
              <a:gd name="connsiteX1" fmla="*/ 32117 w 1827546"/>
              <a:gd name="connsiteY1" fmla="*/ 32117 h 1096527"/>
              <a:gd name="connsiteX2" fmla="*/ 109653 w 1827546"/>
              <a:gd name="connsiteY2" fmla="*/ 0 h 1096527"/>
              <a:gd name="connsiteX3" fmla="*/ 1717893 w 1827546"/>
              <a:gd name="connsiteY3" fmla="*/ 0 h 1096527"/>
              <a:gd name="connsiteX4" fmla="*/ 1795429 w 1827546"/>
              <a:gd name="connsiteY4" fmla="*/ 32117 h 1096527"/>
              <a:gd name="connsiteX5" fmla="*/ 1827546 w 1827546"/>
              <a:gd name="connsiteY5" fmla="*/ 109653 h 1096527"/>
              <a:gd name="connsiteX6" fmla="*/ 1827546 w 1827546"/>
              <a:gd name="connsiteY6" fmla="*/ 986874 h 1096527"/>
              <a:gd name="connsiteX7" fmla="*/ 1795429 w 1827546"/>
              <a:gd name="connsiteY7" fmla="*/ 1064410 h 1096527"/>
              <a:gd name="connsiteX8" fmla="*/ 1717893 w 1827546"/>
              <a:gd name="connsiteY8" fmla="*/ 1096527 h 1096527"/>
              <a:gd name="connsiteX9" fmla="*/ 109653 w 1827546"/>
              <a:gd name="connsiteY9" fmla="*/ 1096527 h 1096527"/>
              <a:gd name="connsiteX10" fmla="*/ 32117 w 1827546"/>
              <a:gd name="connsiteY10" fmla="*/ 1064410 h 1096527"/>
              <a:gd name="connsiteX11" fmla="*/ 0 w 1827546"/>
              <a:gd name="connsiteY11" fmla="*/ 986874 h 1096527"/>
              <a:gd name="connsiteX12" fmla="*/ 0 w 1827546"/>
              <a:gd name="connsiteY12" fmla="*/ 109653 h 109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7546" h="1096527">
                <a:moveTo>
                  <a:pt x="0" y="109653"/>
                </a:moveTo>
                <a:cubicBezTo>
                  <a:pt x="0" y="80571"/>
                  <a:pt x="11553" y="52681"/>
                  <a:pt x="32117" y="32117"/>
                </a:cubicBezTo>
                <a:cubicBezTo>
                  <a:pt x="52681" y="11553"/>
                  <a:pt x="80572" y="0"/>
                  <a:pt x="109653" y="0"/>
                </a:cubicBezTo>
                <a:lnTo>
                  <a:pt x="1717893" y="0"/>
                </a:lnTo>
                <a:cubicBezTo>
                  <a:pt x="1746975" y="0"/>
                  <a:pt x="1774865" y="11553"/>
                  <a:pt x="1795429" y="32117"/>
                </a:cubicBezTo>
                <a:cubicBezTo>
                  <a:pt x="1815993" y="52681"/>
                  <a:pt x="1827546" y="80572"/>
                  <a:pt x="1827546" y="109653"/>
                </a:cubicBezTo>
                <a:lnTo>
                  <a:pt x="1827546" y="986874"/>
                </a:lnTo>
                <a:cubicBezTo>
                  <a:pt x="1827546" y="1015956"/>
                  <a:pt x="1815993" y="1043846"/>
                  <a:pt x="1795429" y="1064410"/>
                </a:cubicBezTo>
                <a:cubicBezTo>
                  <a:pt x="1774865" y="1084974"/>
                  <a:pt x="1746974" y="1096527"/>
                  <a:pt x="1717893" y="1096527"/>
                </a:cubicBezTo>
                <a:lnTo>
                  <a:pt x="109653" y="1096527"/>
                </a:lnTo>
                <a:cubicBezTo>
                  <a:pt x="80571" y="1096527"/>
                  <a:pt x="52681" y="1084974"/>
                  <a:pt x="32117" y="1064410"/>
                </a:cubicBezTo>
                <a:cubicBezTo>
                  <a:pt x="11553" y="1043846"/>
                  <a:pt x="0" y="1015955"/>
                  <a:pt x="0" y="986874"/>
                </a:cubicBezTo>
                <a:lnTo>
                  <a:pt x="0" y="1096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36" tIns="77836" rIns="77836" bIns="77836" numCol="1" spcCol="1270" anchor="t" anchorCtr="0">
            <a:noAutofit/>
          </a:bodyPr>
          <a:lstStyle/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Экологический сектор </a:t>
            </a:r>
            <a:endParaRPr lang="ru-RU" sz="1200" b="1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1691680" y="4509120"/>
            <a:ext cx="1509643" cy="504056"/>
          </a:xfrm>
          <a:custGeom>
            <a:avLst/>
            <a:gdLst>
              <a:gd name="connsiteX0" fmla="*/ 0 w 1827546"/>
              <a:gd name="connsiteY0" fmla="*/ 109653 h 1096527"/>
              <a:gd name="connsiteX1" fmla="*/ 32117 w 1827546"/>
              <a:gd name="connsiteY1" fmla="*/ 32117 h 1096527"/>
              <a:gd name="connsiteX2" fmla="*/ 109653 w 1827546"/>
              <a:gd name="connsiteY2" fmla="*/ 0 h 1096527"/>
              <a:gd name="connsiteX3" fmla="*/ 1717893 w 1827546"/>
              <a:gd name="connsiteY3" fmla="*/ 0 h 1096527"/>
              <a:gd name="connsiteX4" fmla="*/ 1795429 w 1827546"/>
              <a:gd name="connsiteY4" fmla="*/ 32117 h 1096527"/>
              <a:gd name="connsiteX5" fmla="*/ 1827546 w 1827546"/>
              <a:gd name="connsiteY5" fmla="*/ 109653 h 1096527"/>
              <a:gd name="connsiteX6" fmla="*/ 1827546 w 1827546"/>
              <a:gd name="connsiteY6" fmla="*/ 986874 h 1096527"/>
              <a:gd name="connsiteX7" fmla="*/ 1795429 w 1827546"/>
              <a:gd name="connsiteY7" fmla="*/ 1064410 h 1096527"/>
              <a:gd name="connsiteX8" fmla="*/ 1717893 w 1827546"/>
              <a:gd name="connsiteY8" fmla="*/ 1096527 h 1096527"/>
              <a:gd name="connsiteX9" fmla="*/ 109653 w 1827546"/>
              <a:gd name="connsiteY9" fmla="*/ 1096527 h 1096527"/>
              <a:gd name="connsiteX10" fmla="*/ 32117 w 1827546"/>
              <a:gd name="connsiteY10" fmla="*/ 1064410 h 1096527"/>
              <a:gd name="connsiteX11" fmla="*/ 0 w 1827546"/>
              <a:gd name="connsiteY11" fmla="*/ 986874 h 1096527"/>
              <a:gd name="connsiteX12" fmla="*/ 0 w 1827546"/>
              <a:gd name="connsiteY12" fmla="*/ 109653 h 109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7546" h="1096527">
                <a:moveTo>
                  <a:pt x="0" y="109653"/>
                </a:moveTo>
                <a:cubicBezTo>
                  <a:pt x="0" y="80571"/>
                  <a:pt x="11553" y="52681"/>
                  <a:pt x="32117" y="32117"/>
                </a:cubicBezTo>
                <a:cubicBezTo>
                  <a:pt x="52681" y="11553"/>
                  <a:pt x="80572" y="0"/>
                  <a:pt x="109653" y="0"/>
                </a:cubicBezTo>
                <a:lnTo>
                  <a:pt x="1717893" y="0"/>
                </a:lnTo>
                <a:cubicBezTo>
                  <a:pt x="1746975" y="0"/>
                  <a:pt x="1774865" y="11553"/>
                  <a:pt x="1795429" y="32117"/>
                </a:cubicBezTo>
                <a:cubicBezTo>
                  <a:pt x="1815993" y="52681"/>
                  <a:pt x="1827546" y="80572"/>
                  <a:pt x="1827546" y="109653"/>
                </a:cubicBezTo>
                <a:lnTo>
                  <a:pt x="1827546" y="986874"/>
                </a:lnTo>
                <a:cubicBezTo>
                  <a:pt x="1827546" y="1015956"/>
                  <a:pt x="1815993" y="1043846"/>
                  <a:pt x="1795429" y="1064410"/>
                </a:cubicBezTo>
                <a:cubicBezTo>
                  <a:pt x="1774865" y="1084974"/>
                  <a:pt x="1746974" y="1096527"/>
                  <a:pt x="1717893" y="1096527"/>
                </a:cubicBezTo>
                <a:lnTo>
                  <a:pt x="109653" y="1096527"/>
                </a:lnTo>
                <a:cubicBezTo>
                  <a:pt x="80571" y="1096527"/>
                  <a:pt x="52681" y="1084974"/>
                  <a:pt x="32117" y="1064410"/>
                </a:cubicBezTo>
                <a:cubicBezTo>
                  <a:pt x="11553" y="1043846"/>
                  <a:pt x="0" y="1015955"/>
                  <a:pt x="0" y="986874"/>
                </a:cubicBezTo>
                <a:lnTo>
                  <a:pt x="0" y="10965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36" tIns="77836" rIns="77836" bIns="77836" numCol="1" spcCol="1270" anchor="t" anchorCtr="0">
            <a:noAutofit/>
          </a:bodyPr>
          <a:lstStyle/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200" b="1" dirty="0" smtClean="0"/>
              <a:t>Информационный сектор</a:t>
            </a:r>
          </a:p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Циклограмма работы.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1268760"/>
            <a:ext cx="3657600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Ежедневно:</a:t>
            </a:r>
            <a:endParaRPr lang="ru-RU" dirty="0" smtClean="0"/>
          </a:p>
          <a:p>
            <a:r>
              <a:rPr lang="ru-RU" dirty="0" smtClean="0"/>
              <a:t> Работа с опаздывающими и выяснение причин отсутствия учащихся.</a:t>
            </a:r>
          </a:p>
          <a:p>
            <a:r>
              <a:rPr lang="ru-RU" dirty="0" smtClean="0"/>
              <a:t>Организация питания учащихся.</a:t>
            </a:r>
          </a:p>
          <a:p>
            <a:r>
              <a:rPr lang="ru-RU" dirty="0" smtClean="0"/>
              <a:t>Индивидуальная работа с учащимися.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Еженедельно:</a:t>
            </a:r>
            <a:endParaRPr lang="ru-RU" dirty="0" smtClean="0"/>
          </a:p>
          <a:p>
            <a:pPr lvl="0"/>
            <a:r>
              <a:rPr lang="ru-RU" dirty="0" smtClean="0"/>
              <a:t>Проверка дневников учащихся.</a:t>
            </a:r>
          </a:p>
          <a:p>
            <a:pPr lvl="0"/>
            <a:r>
              <a:rPr lang="ru-RU" dirty="0" smtClean="0"/>
              <a:t>Проведение мероприятий в классе (по плану).</a:t>
            </a:r>
          </a:p>
          <a:p>
            <a:pPr lvl="0"/>
            <a:r>
              <a:rPr lang="ru-RU" dirty="0" smtClean="0"/>
              <a:t>Работа с родителями (по ситуации).</a:t>
            </a:r>
          </a:p>
          <a:p>
            <a:pPr lvl="0"/>
            <a:r>
              <a:rPr lang="ru-RU" dirty="0" smtClean="0"/>
              <a:t>Работа с учителями-предметниками (по ситуации)..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Трудовое и нравственное воспитание учащихся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3441576" cy="25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369568" cy="252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</a:t>
            </a:r>
            <a:br>
              <a:rPr lang="ru-RU" b="1" dirty="0" smtClean="0"/>
            </a:br>
            <a:r>
              <a:rPr lang="ru-RU" b="1" dirty="0" smtClean="0"/>
              <a:t>с учителями – предметниками.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0013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Классный руководитель изучает стиль, основные методы и приемы работы своих коллег с учащимися, выявляет успехи, проблемы, достижения, эффективные способы работы учителей со школьниками и родителями, организует обмен опытом педагогической работы, поддерживает, стимулирует стремление учителей оказать педагогическую поддержку ребенку, установить сотруднические отношения с </a:t>
            </a:r>
            <a:r>
              <a:rPr lang="ru-RU" dirty="0" smtClean="0"/>
              <a:t>родителями.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3657600" cy="223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398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Школа  социального успеха</vt:lpstr>
      <vt:lpstr>Слайд 2</vt:lpstr>
      <vt:lpstr>Условия решения задач. </vt:lpstr>
      <vt:lpstr>Основные направления работы.  </vt:lpstr>
      <vt:lpstr>Педагогические задачи классного руководителя. </vt:lpstr>
      <vt:lpstr>Органы самоуправления. </vt:lpstr>
      <vt:lpstr>Циклограмма работы.</vt:lpstr>
      <vt:lpstr>Трудовое и нравственное воспитание учащихся. </vt:lpstr>
      <vt:lpstr>Работа  с учителями – предметниками. </vt:lpstr>
      <vt:lpstr>Заповеди воспитания.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социального успеха</dc:title>
  <dc:creator>user</dc:creator>
  <cp:lastModifiedBy>школа</cp:lastModifiedBy>
  <cp:revision>20</cp:revision>
  <dcterms:created xsi:type="dcterms:W3CDTF">2012-12-10T01:48:43Z</dcterms:created>
  <dcterms:modified xsi:type="dcterms:W3CDTF">2012-12-10T08:25:19Z</dcterms:modified>
</cp:coreProperties>
</file>